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3" autoAdjust="0"/>
    <p:restoredTop sz="80251" autoAdjust="0"/>
  </p:normalViewPr>
  <p:slideViewPr>
    <p:cSldViewPr snapToGrid="0">
      <p:cViewPr varScale="1">
        <p:scale>
          <a:sx n="73" d="100"/>
          <a:sy n="73" d="100"/>
        </p:scale>
        <p:origin x="-540"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C5E04B-759C-427F-B097-9E3342371FF1}" type="datetimeFigureOut">
              <a:rPr lang="en-US" smtClean="0"/>
              <a:pPr/>
              <a:t>9/27/2018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74E3B2-A070-46B3-836B-01ABB0C5977C}" type="slidenum">
              <a:rPr lang="en-US" smtClean="0"/>
              <a:pPr/>
              <a:t>‹#›</a:t>
            </a:fld>
            <a:endParaRPr lang="en-US"/>
          </a:p>
        </p:txBody>
      </p:sp>
    </p:spTree>
    <p:extLst>
      <p:ext uri="{BB962C8B-B14F-4D97-AF65-F5344CB8AC3E}">
        <p14:creationId xmlns:p14="http://schemas.microsoft.com/office/powerpoint/2010/main" xmlns="" val="2681401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presentation</a:t>
            </a:r>
            <a:r>
              <a:rPr lang="en-US" baseline="0" dirty="0" smtClean="0"/>
              <a:t> is aimed to provide an outline of a report prepared by Absolute Zero’s quality department with regards to the quality needs of the company, show analysis of facts relating to absolute zero’s  current standing when it comes to  different aspects of ensuring that quality is observed in the production and sale of its frozen products.</a:t>
            </a:r>
          </a:p>
          <a:p>
            <a:r>
              <a:rPr lang="en-US" baseline="0" dirty="0" smtClean="0"/>
              <a:t> additionally, the </a:t>
            </a:r>
            <a:r>
              <a:rPr lang="en-US" baseline="0" dirty="0" err="1" smtClean="0"/>
              <a:t>the</a:t>
            </a:r>
            <a:r>
              <a:rPr lang="en-US" baseline="0" dirty="0" smtClean="0"/>
              <a:t> report will provide recommendations on the what should be done to counter the problems hindering the process of ensuring quality at Absolute Zero.</a:t>
            </a:r>
            <a:endParaRPr lang="en-US" dirty="0"/>
          </a:p>
        </p:txBody>
      </p:sp>
      <p:sp>
        <p:nvSpPr>
          <p:cNvPr id="4" name="Slide Number Placeholder 3"/>
          <p:cNvSpPr>
            <a:spLocks noGrp="1"/>
          </p:cNvSpPr>
          <p:nvPr>
            <p:ph type="sldNum" sz="quarter" idx="10"/>
          </p:nvPr>
        </p:nvSpPr>
        <p:spPr/>
        <p:txBody>
          <a:bodyPr/>
          <a:lstStyle/>
          <a:p>
            <a:fld id="{F374E3B2-A070-46B3-836B-01ABB0C5977C}" type="slidenum">
              <a:rPr lang="en-US" smtClean="0"/>
              <a:pPr/>
              <a:t>1</a:t>
            </a:fld>
            <a:endParaRPr lang="en-US"/>
          </a:p>
        </p:txBody>
      </p:sp>
    </p:spTree>
    <p:extLst>
      <p:ext uri="{BB962C8B-B14F-4D97-AF65-F5344CB8AC3E}">
        <p14:creationId xmlns:p14="http://schemas.microsoft.com/office/powerpoint/2010/main" xmlns="" val="1976277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need is to ensure</a:t>
            </a:r>
            <a:r>
              <a:rPr lang="en-US" baseline="0" dirty="0" smtClean="0"/>
              <a:t> that all the key staff at </a:t>
            </a:r>
            <a:r>
              <a:rPr lang="en-US" baseline="0" dirty="0" smtClean="0">
                <a:latin typeface="Times New Roman" panose="02020603050405020304" pitchFamily="18" charset="0"/>
                <a:cs typeface="Times New Roman" panose="02020603050405020304" pitchFamily="18" charset="0"/>
              </a:rPr>
              <a:t>Absolute Zero receive the requisite training in statistical method of ensuring quality. </a:t>
            </a:r>
          </a:p>
          <a:p>
            <a:r>
              <a:rPr lang="en-US" baseline="0" dirty="0" smtClean="0">
                <a:latin typeface="Times New Roman" panose="02020603050405020304" pitchFamily="18" charset="0"/>
                <a:cs typeface="Times New Roman" panose="02020603050405020304" pitchFamily="18" charset="0"/>
              </a:rPr>
              <a:t>This is due to the need to mitigate the negative effects on the level of quality of the good produced by absolute zero that arise from;</a:t>
            </a:r>
          </a:p>
          <a:p>
            <a:pPr marL="285750" indent="-285750">
              <a:buFont typeface="+mj-lt"/>
              <a:buAutoNum type="romanUcPeriod"/>
            </a:pPr>
            <a:r>
              <a:rPr lang="en-US" baseline="0" dirty="0" smtClean="0">
                <a:latin typeface="Times New Roman" panose="02020603050405020304" pitchFamily="18" charset="0"/>
                <a:cs typeface="Times New Roman" panose="02020603050405020304" pitchFamily="18" charset="0"/>
              </a:rPr>
              <a:t>Lack of staff knowledge on the art of setting up laboratory test panel sensory equipment</a:t>
            </a:r>
          </a:p>
          <a:p>
            <a:pPr marL="285750" indent="-285750">
              <a:buFont typeface="+mj-lt"/>
              <a:buAutoNum type="romanUcPeriod"/>
            </a:pPr>
            <a:r>
              <a:rPr lang="en-US" baseline="0" dirty="0" smtClean="0">
                <a:latin typeface="Times New Roman" panose="02020603050405020304" pitchFamily="18" charset="0"/>
                <a:cs typeface="Times New Roman" panose="02020603050405020304" pitchFamily="18" charset="0"/>
              </a:rPr>
              <a:t>Failure by some members of the staff to be able to determine the most efficient and reliable sample types and sizes</a:t>
            </a:r>
          </a:p>
          <a:p>
            <a:pPr marL="285750" indent="-285750">
              <a:buFont typeface="+mj-lt"/>
              <a:buAutoNum type="romanUcPeriod"/>
            </a:pPr>
            <a:r>
              <a:rPr lang="en-US" baseline="0" dirty="0" smtClean="0">
                <a:latin typeface="Times New Roman" panose="02020603050405020304" pitchFamily="18" charset="0"/>
                <a:cs typeface="Times New Roman" panose="02020603050405020304" pitchFamily="18" charset="0"/>
              </a:rPr>
              <a:t>Failure to </a:t>
            </a:r>
            <a:r>
              <a:rPr lang="en-US" baseline="0" dirty="0" err="1" smtClean="0">
                <a:latin typeface="Times New Roman" panose="02020603050405020304" pitchFamily="18" charset="0"/>
                <a:cs typeface="Times New Roman" panose="02020603050405020304" pitchFamily="18" charset="0"/>
              </a:rPr>
              <a:t>dectect</a:t>
            </a:r>
            <a:r>
              <a:rPr lang="en-US" baseline="0" dirty="0" smtClean="0">
                <a:latin typeface="Times New Roman" panose="02020603050405020304" pitchFamily="18" charset="0"/>
                <a:cs typeface="Times New Roman" panose="02020603050405020304" pitchFamily="18" charset="0"/>
              </a:rPr>
              <a:t> errors that occur while taking measurements</a:t>
            </a:r>
          </a:p>
          <a:p>
            <a:pPr marL="0" indent="0">
              <a:buFont typeface="+mj-lt"/>
              <a:buNone/>
            </a:pPr>
            <a:r>
              <a:rPr lang="en-US" baseline="0" dirty="0" smtClean="0">
                <a:latin typeface="Times New Roman" panose="02020603050405020304" pitchFamily="18" charset="0"/>
                <a:cs typeface="Times New Roman" panose="02020603050405020304" pitchFamily="18" charset="0"/>
              </a:rPr>
              <a:t> Additionally, there is need for the executive to come up with a unanimously agreed quality policy for AZ as the company is </a:t>
            </a:r>
            <a:r>
              <a:rPr lang="en-US" baseline="0" dirty="0" err="1" smtClean="0">
                <a:latin typeface="Times New Roman" panose="02020603050405020304" pitchFamily="18" charset="0"/>
                <a:cs typeface="Times New Roman" panose="02020603050405020304" pitchFamily="18" charset="0"/>
              </a:rPr>
              <a:t>currentlky</a:t>
            </a:r>
            <a:r>
              <a:rPr lang="en-US" baseline="0" dirty="0" smtClean="0">
                <a:latin typeface="Times New Roman" panose="02020603050405020304" pitchFamily="18" charset="0"/>
                <a:cs typeface="Times New Roman" panose="02020603050405020304" pitchFamily="18" charset="0"/>
              </a:rPr>
              <a:t> facing confusion on which policy orientation to follow between production/ purchasing department and the quality control department.</a:t>
            </a:r>
          </a:p>
          <a:p>
            <a:pPr marL="0" indent="0">
              <a:buFont typeface="+mj-lt"/>
              <a:buNone/>
            </a:pPr>
            <a:r>
              <a:rPr lang="en-US" baseline="0" dirty="0" smtClean="0">
                <a:latin typeface="Times New Roman" panose="02020603050405020304" pitchFamily="18" charset="0"/>
                <a:cs typeface="Times New Roman" panose="02020603050405020304" pitchFamily="18" charset="0"/>
              </a:rPr>
              <a:t>The managerial levels lack of enthusiasm has also led to failure to accept quality a s a key aspect in boosting sales. Therefore, there is the need to increase enthusiasm toward quality as a positive asset</a:t>
            </a:r>
          </a:p>
        </p:txBody>
      </p:sp>
      <p:sp>
        <p:nvSpPr>
          <p:cNvPr id="4" name="Slide Number Placeholder 3"/>
          <p:cNvSpPr>
            <a:spLocks noGrp="1"/>
          </p:cNvSpPr>
          <p:nvPr>
            <p:ph type="sldNum" sz="quarter" idx="10"/>
          </p:nvPr>
        </p:nvSpPr>
        <p:spPr/>
        <p:txBody>
          <a:bodyPr/>
          <a:lstStyle/>
          <a:p>
            <a:fld id="{F374E3B2-A070-46B3-836B-01ABB0C5977C}" type="slidenum">
              <a:rPr lang="en-US" smtClean="0"/>
              <a:pPr/>
              <a:t>2</a:t>
            </a:fld>
            <a:endParaRPr lang="en-US"/>
          </a:p>
        </p:txBody>
      </p:sp>
    </p:spTree>
    <p:extLst>
      <p:ext uri="{BB962C8B-B14F-4D97-AF65-F5344CB8AC3E}">
        <p14:creationId xmlns:p14="http://schemas.microsoft.com/office/powerpoint/2010/main" xmlns="" val="2509724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Currently, AZ</a:t>
            </a:r>
            <a:r>
              <a:rPr lang="en-US" baseline="0" dirty="0" smtClean="0"/>
              <a:t> does not have an unanimously agreed policy that guides the process of ensuring quality  </a:t>
            </a:r>
            <a:r>
              <a:rPr lang="en-US" baseline="0" dirty="0" err="1" smtClean="0"/>
              <a:t>whithin</a:t>
            </a:r>
            <a:r>
              <a:rPr lang="en-US" baseline="0" dirty="0" smtClean="0"/>
              <a:t> in its operations. </a:t>
            </a:r>
          </a:p>
          <a:p>
            <a:r>
              <a:rPr lang="en-US" baseline="0" dirty="0" smtClean="0"/>
              <a:t>This is attributed to the managements failure to related quality to increased level of sales.</a:t>
            </a:r>
          </a:p>
          <a:p>
            <a:r>
              <a:rPr lang="en-US" baseline="0" dirty="0" smtClean="0"/>
              <a:t>Additionally, AZ has its focus on marketing as a way of increasing sales rather than using quality to increase the demand for products and consequently boosting sales</a:t>
            </a:r>
            <a:endParaRPr lang="en-US" dirty="0"/>
          </a:p>
        </p:txBody>
      </p:sp>
      <p:sp>
        <p:nvSpPr>
          <p:cNvPr id="4" name="Slide Number Placeholder 3"/>
          <p:cNvSpPr>
            <a:spLocks noGrp="1"/>
          </p:cNvSpPr>
          <p:nvPr>
            <p:ph type="sldNum" sz="quarter" idx="10"/>
          </p:nvPr>
        </p:nvSpPr>
        <p:spPr/>
        <p:txBody>
          <a:bodyPr/>
          <a:lstStyle/>
          <a:p>
            <a:fld id="{F374E3B2-A070-46B3-836B-01ABB0C5977C}" type="slidenum">
              <a:rPr lang="en-US" smtClean="0"/>
              <a:pPr/>
              <a:t>3</a:t>
            </a:fld>
            <a:endParaRPr lang="en-US"/>
          </a:p>
        </p:txBody>
      </p:sp>
    </p:spTree>
    <p:extLst>
      <p:ext uri="{BB962C8B-B14F-4D97-AF65-F5344CB8AC3E}">
        <p14:creationId xmlns:p14="http://schemas.microsoft.com/office/powerpoint/2010/main" xmlns="" val="1124037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Despite</a:t>
            </a:r>
            <a:r>
              <a:rPr lang="en-US" baseline="0" dirty="0" smtClean="0"/>
              <a:t>  the lack of a clear quality policy, AZ has quality planning process that runs continuously.</a:t>
            </a:r>
          </a:p>
          <a:p>
            <a:r>
              <a:rPr lang="en-US" baseline="0" dirty="0" smtClean="0"/>
              <a:t>The process of quality planning involves steps like ensuring that all there is specification of all the materials, processes and products that are undertaken by AZ. Additionally, there is a process that is put in place to receive complaints in term of the quality levels and investigations are constantly carried out to understand if the complaints are valid and to discover ways of eliminating the cause of the complaints.</a:t>
            </a:r>
          </a:p>
          <a:p>
            <a:r>
              <a:rPr lang="en-US" baseline="0" dirty="0" smtClean="0"/>
              <a:t>also, the AZ’s manufacturing processes are constantly reviewed so as to establish where loopholes and flaws with relation to quality exist and fix them</a:t>
            </a:r>
            <a:endParaRPr lang="en-US" dirty="0"/>
          </a:p>
        </p:txBody>
      </p:sp>
      <p:sp>
        <p:nvSpPr>
          <p:cNvPr id="4" name="Slide Number Placeholder 3"/>
          <p:cNvSpPr>
            <a:spLocks noGrp="1"/>
          </p:cNvSpPr>
          <p:nvPr>
            <p:ph type="sldNum" sz="quarter" idx="10"/>
          </p:nvPr>
        </p:nvSpPr>
        <p:spPr/>
        <p:txBody>
          <a:bodyPr/>
          <a:lstStyle/>
          <a:p>
            <a:fld id="{F374E3B2-A070-46B3-836B-01ABB0C5977C}" type="slidenum">
              <a:rPr lang="en-US" smtClean="0"/>
              <a:pPr/>
              <a:t>4</a:t>
            </a:fld>
            <a:endParaRPr lang="en-US"/>
          </a:p>
        </p:txBody>
      </p:sp>
    </p:spTree>
    <p:extLst>
      <p:ext uri="{BB962C8B-B14F-4D97-AF65-F5344CB8AC3E}">
        <p14:creationId xmlns:p14="http://schemas.microsoft.com/office/powerpoint/2010/main" xmlns="" val="3950170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products</a:t>
            </a:r>
            <a:r>
              <a:rPr lang="en-US" baseline="0" dirty="0" smtClean="0"/>
              <a:t> also have an effect on the standards of quality maintained by AZ. In this light, product managers are currently required to conduct investigations aimed at screening ideas and proposals about new products. This is usually aimed at ensuring new products meet the standards of quality bench marks on top of being relevant, profitable and safe.</a:t>
            </a:r>
          </a:p>
          <a:p>
            <a:r>
              <a:rPr lang="en-US" baseline="0" dirty="0" smtClean="0"/>
              <a:t>The products approved by the managers are then tested in AZ’s central laboratories which perform simulations about all possible scenarios new products are expected to encounter during contact with the consumers. This test are able to show areas that are likely to be defective and changes are made to ensure that the product can endure the circumstances </a:t>
            </a:r>
            <a:r>
              <a:rPr lang="en-US" baseline="0" dirty="0" err="1" smtClean="0"/>
              <a:t>thaus</a:t>
            </a:r>
            <a:r>
              <a:rPr lang="en-US" baseline="0" dirty="0" smtClean="0"/>
              <a:t> being of the highest quality. This is followed by production of samples of the products which are tested internally and externally for quality </a:t>
            </a:r>
            <a:endParaRPr lang="en-US" dirty="0"/>
          </a:p>
        </p:txBody>
      </p:sp>
      <p:sp>
        <p:nvSpPr>
          <p:cNvPr id="4" name="Slide Number Placeholder 3"/>
          <p:cNvSpPr>
            <a:spLocks noGrp="1"/>
          </p:cNvSpPr>
          <p:nvPr>
            <p:ph type="sldNum" sz="quarter" idx="10"/>
          </p:nvPr>
        </p:nvSpPr>
        <p:spPr/>
        <p:txBody>
          <a:bodyPr/>
          <a:lstStyle/>
          <a:p>
            <a:fld id="{F374E3B2-A070-46B3-836B-01ABB0C5977C}" type="slidenum">
              <a:rPr lang="en-US" smtClean="0"/>
              <a:pPr/>
              <a:t>5</a:t>
            </a:fld>
            <a:endParaRPr lang="en-US"/>
          </a:p>
        </p:txBody>
      </p:sp>
    </p:spTree>
    <p:extLst>
      <p:ext uri="{BB962C8B-B14F-4D97-AF65-F5344CB8AC3E}">
        <p14:creationId xmlns:p14="http://schemas.microsoft.com/office/powerpoint/2010/main" xmlns="" val="576370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AZ operates on a system of reporting that has</a:t>
            </a:r>
            <a:r>
              <a:rPr lang="en-US" baseline="0" dirty="0" smtClean="0"/>
              <a:t> the aim of ensuring day- day control. This reporting system is highly reactive. Currently this system of reporting is highly efficient and adequately serves the needs of AZ. The supervisors are able to obtain quick and instant feedback as well as information from </a:t>
            </a:r>
            <a:r>
              <a:rPr lang="en-US" baseline="0" dirty="0" err="1" smtClean="0"/>
              <a:t>surbodinates</a:t>
            </a:r>
            <a:r>
              <a:rPr lang="en-US" baseline="0" dirty="0" smtClean="0"/>
              <a:t> in the process control departments. Additionally managers are able to </a:t>
            </a:r>
            <a:r>
              <a:rPr lang="en-US" baseline="0" dirty="0" err="1" smtClean="0"/>
              <a:t>onitor</a:t>
            </a:r>
            <a:r>
              <a:rPr lang="en-US" baseline="0" dirty="0" smtClean="0"/>
              <a:t> the </a:t>
            </a:r>
            <a:r>
              <a:rPr lang="en-US" baseline="0" dirty="0" err="1" smtClean="0"/>
              <a:t>procees</a:t>
            </a:r>
            <a:r>
              <a:rPr lang="en-US" baseline="0" dirty="0" smtClean="0"/>
              <a:t> control process through the use of daily reports they obtain from the plant supervisors. </a:t>
            </a:r>
          </a:p>
          <a:p>
            <a:r>
              <a:rPr lang="en-US" baseline="0" dirty="0" smtClean="0"/>
              <a:t>Additionally, current AZ has a system that allows for the executive to be provide with monthly, annual and periodic special reports.</a:t>
            </a:r>
          </a:p>
          <a:p>
            <a:r>
              <a:rPr lang="en-US" baseline="0" dirty="0" smtClean="0"/>
              <a:t>The </a:t>
            </a:r>
            <a:r>
              <a:rPr lang="en-US" baseline="0" dirty="0" err="1" smtClean="0"/>
              <a:t>montly</a:t>
            </a:r>
            <a:r>
              <a:rPr lang="en-US" baseline="0" dirty="0" smtClean="0"/>
              <a:t> reports include the summary of complaints against quality and how they were handled as well as results on grade A products in terms of quality.</a:t>
            </a:r>
          </a:p>
          <a:p>
            <a:r>
              <a:rPr lang="en-US" baseline="0" dirty="0" smtClean="0"/>
              <a:t>Periodic reports are provided when need arises for the management is suddenly required  to make a decision with regards to issues affecting quality and production process of AZ</a:t>
            </a:r>
            <a:endParaRPr lang="en-US" dirty="0"/>
          </a:p>
        </p:txBody>
      </p:sp>
      <p:sp>
        <p:nvSpPr>
          <p:cNvPr id="4" name="Slide Number Placeholder 3"/>
          <p:cNvSpPr>
            <a:spLocks noGrp="1"/>
          </p:cNvSpPr>
          <p:nvPr>
            <p:ph type="sldNum" sz="quarter" idx="10"/>
          </p:nvPr>
        </p:nvSpPr>
        <p:spPr/>
        <p:txBody>
          <a:bodyPr/>
          <a:lstStyle/>
          <a:p>
            <a:fld id="{F374E3B2-A070-46B3-836B-01ABB0C5977C}" type="slidenum">
              <a:rPr lang="en-US" smtClean="0"/>
              <a:pPr/>
              <a:t>6</a:t>
            </a:fld>
            <a:endParaRPr lang="en-US"/>
          </a:p>
        </p:txBody>
      </p:sp>
    </p:spTree>
    <p:extLst>
      <p:ext uri="{BB962C8B-B14F-4D97-AF65-F5344CB8AC3E}">
        <p14:creationId xmlns:p14="http://schemas.microsoft.com/office/powerpoint/2010/main" xmlns="" val="3624844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AZ has the culture</a:t>
            </a:r>
            <a:r>
              <a:rPr lang="en-US" baseline="0" dirty="0" smtClean="0"/>
              <a:t> whereby the management has the goal of ensuring that all products produced or processed by the company do not result in any form of liabilities to the company. Therefore, there is the culture that aims to reduce blunders, increase uniformity, and predictability without increasing that costs of production.</a:t>
            </a:r>
          </a:p>
          <a:p>
            <a:r>
              <a:rPr lang="en-US" baseline="0" dirty="0" smtClean="0"/>
              <a:t>Also, there is the culture of the AZ to fill in vacant positions within the quality control sector internally with staff that priory worked in the central laboratories. This culture ensures that they have the basics of what it takes to ensure quality in production as they utilize the knowledge acquired in the laboratory with regards to food technology.</a:t>
            </a:r>
          </a:p>
          <a:p>
            <a:r>
              <a:rPr lang="en-US" baseline="0" dirty="0" smtClean="0"/>
              <a:t>Another notable culture is the rotation of works in the quality department so as to cope with different seasonal changes i.e. rise and fall in demand. </a:t>
            </a:r>
            <a:endParaRPr lang="en-US" dirty="0"/>
          </a:p>
        </p:txBody>
      </p:sp>
      <p:sp>
        <p:nvSpPr>
          <p:cNvPr id="4" name="Slide Number Placeholder 3"/>
          <p:cNvSpPr>
            <a:spLocks noGrp="1"/>
          </p:cNvSpPr>
          <p:nvPr>
            <p:ph type="sldNum" sz="quarter" idx="10"/>
          </p:nvPr>
        </p:nvSpPr>
        <p:spPr/>
        <p:txBody>
          <a:bodyPr/>
          <a:lstStyle/>
          <a:p>
            <a:fld id="{F374E3B2-A070-46B3-836B-01ABB0C5977C}" type="slidenum">
              <a:rPr lang="en-US" smtClean="0"/>
              <a:pPr/>
              <a:t>7</a:t>
            </a:fld>
            <a:endParaRPr lang="en-US"/>
          </a:p>
        </p:txBody>
      </p:sp>
    </p:spTree>
    <p:extLst>
      <p:ext uri="{BB962C8B-B14F-4D97-AF65-F5344CB8AC3E}">
        <p14:creationId xmlns:p14="http://schemas.microsoft.com/office/powerpoint/2010/main" xmlns="" val="767393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as to ensure that no problems exist in AZ’s quality</a:t>
            </a:r>
            <a:r>
              <a:rPr lang="en-US" baseline="0" dirty="0" smtClean="0"/>
              <a:t> control processes there is need for the provision of the required training to members handling laboratory testing and sampling of the levels of quality of good produced by AZ.  These would improve their skills in handling of quality sensory laboratory equipment, improve their methods of sampling and ensure that they can </a:t>
            </a:r>
            <a:r>
              <a:rPr lang="en-US" baseline="0" dirty="0" err="1" smtClean="0"/>
              <a:t>indentify</a:t>
            </a:r>
            <a:r>
              <a:rPr lang="en-US" baseline="0" dirty="0" smtClean="0"/>
              <a:t> and correct errors that arise in the testing of quality.</a:t>
            </a:r>
          </a:p>
          <a:p>
            <a:r>
              <a:rPr lang="en-US" baseline="0" dirty="0" err="1" smtClean="0"/>
              <a:t>Additionallu</a:t>
            </a:r>
            <a:r>
              <a:rPr lang="en-US" baseline="0" dirty="0" smtClean="0"/>
              <a:t>, a unanimous policy on quality will go along way in reducing the confusing in the production process of AZ. Additionally, the policy will help in ensuring </a:t>
            </a:r>
            <a:r>
              <a:rPr lang="en-US" baseline="0" dirty="0" err="1" smtClean="0"/>
              <a:t>thatthere</a:t>
            </a:r>
            <a:r>
              <a:rPr lang="en-US" baseline="0" dirty="0" smtClean="0"/>
              <a:t> </a:t>
            </a:r>
            <a:r>
              <a:rPr lang="en-US" baseline="0" dirty="0" err="1" smtClean="0"/>
              <a:t>isd</a:t>
            </a:r>
            <a:r>
              <a:rPr lang="en-US" baseline="0" dirty="0" smtClean="0"/>
              <a:t> a clear understanding on the massive benefits that are associated with increased quality of products and how quality can be used as positive asset in marketing and making sales.</a:t>
            </a:r>
          </a:p>
          <a:p>
            <a:r>
              <a:rPr lang="en-US" baseline="0" dirty="0" smtClean="0"/>
              <a:t>Also, there is the recommendation to reduce rotation of workers in quality related departments as a way of ensuring that all the employees receive the adequate training with regards to quality assurance from their respective supervisors.</a:t>
            </a:r>
          </a:p>
          <a:p>
            <a:r>
              <a:rPr lang="en-US" baseline="0" dirty="0" smtClean="0"/>
              <a:t>This recommendations will be useful in improving the standards of quality in AZ’s operations.</a:t>
            </a:r>
            <a:endParaRPr lang="en-US" dirty="0"/>
          </a:p>
        </p:txBody>
      </p:sp>
      <p:sp>
        <p:nvSpPr>
          <p:cNvPr id="4" name="Slide Number Placeholder 3"/>
          <p:cNvSpPr>
            <a:spLocks noGrp="1"/>
          </p:cNvSpPr>
          <p:nvPr>
            <p:ph type="sldNum" sz="quarter" idx="10"/>
          </p:nvPr>
        </p:nvSpPr>
        <p:spPr/>
        <p:txBody>
          <a:bodyPr/>
          <a:lstStyle/>
          <a:p>
            <a:fld id="{F374E3B2-A070-46B3-836B-01ABB0C5977C}" type="slidenum">
              <a:rPr lang="en-US" smtClean="0"/>
              <a:pPr/>
              <a:t>8</a:t>
            </a:fld>
            <a:endParaRPr lang="en-US"/>
          </a:p>
        </p:txBody>
      </p:sp>
    </p:spTree>
    <p:extLst>
      <p:ext uri="{BB962C8B-B14F-4D97-AF65-F5344CB8AC3E}">
        <p14:creationId xmlns:p14="http://schemas.microsoft.com/office/powerpoint/2010/main" xmlns="" val="40983017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9/27/2018</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pPr/>
              <a:t>9/27/2018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pPr/>
              <a:t>9/27/2018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pPr/>
              <a:t>9/27/2018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pPr/>
              <a:t>9/27/2018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pPr/>
              <a:t>9/27/2018</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pPr/>
              <a:t>9/27/2018</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pPr/>
              <a:t>9/27/2018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pPr/>
              <a:t>9/27/2018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pPr/>
              <a:t>9/27/2018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pPr/>
              <a:t>9/27/2018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pPr/>
              <a:t>9/27/2018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pPr/>
              <a:t>9/27/2018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pPr/>
              <a:t>9/27/2018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pPr/>
              <a:t>9/27/2018</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pPr/>
              <a:t>9/27/2018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pPr/>
              <a:t>9/27/2018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pPr/>
              <a:t>9/27/2018</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6469" y="679270"/>
            <a:ext cx="8844144" cy="4098112"/>
          </a:xfrm>
        </p:spPr>
        <p:txBody>
          <a:bodyPr/>
          <a:lstStyle/>
          <a:p>
            <a:r>
              <a:rPr lang="en-US" sz="6000" dirty="0" smtClean="0">
                <a:solidFill>
                  <a:srgbClr val="EBEBEB"/>
                </a:solidFill>
                <a:latin typeface="Times New Roman" panose="02020603050405020304" pitchFamily="18" charset="0"/>
                <a:cs typeface="Times New Roman" panose="02020603050405020304" pitchFamily="18" charset="0"/>
              </a:rPr>
              <a:t>Outline for the Report </a:t>
            </a:r>
            <a:r>
              <a:rPr lang="en-US" sz="6000" dirty="0">
                <a:solidFill>
                  <a:srgbClr val="EBEBEB"/>
                </a:solidFill>
                <a:latin typeface="Times New Roman" panose="02020603050405020304" pitchFamily="18" charset="0"/>
                <a:cs typeface="Times New Roman" panose="02020603050405020304" pitchFamily="18" charset="0"/>
              </a:rPr>
              <a:t>o</a:t>
            </a:r>
            <a:r>
              <a:rPr lang="en-US" sz="6000" dirty="0" smtClean="0">
                <a:solidFill>
                  <a:srgbClr val="EBEBEB"/>
                </a:solidFill>
                <a:latin typeface="Times New Roman" panose="02020603050405020304" pitchFamily="18" charset="0"/>
                <a:cs typeface="Times New Roman" panose="02020603050405020304" pitchFamily="18" charset="0"/>
              </a:rPr>
              <a:t>n </a:t>
            </a:r>
            <a:r>
              <a:rPr lang="en-US" sz="6000" dirty="0">
                <a:solidFill>
                  <a:srgbClr val="EBEBEB"/>
                </a:solidFill>
                <a:latin typeface="Times New Roman" panose="02020603050405020304" pitchFamily="18" charset="0"/>
                <a:cs typeface="Times New Roman" panose="02020603050405020304" pitchFamily="18" charset="0"/>
              </a:rPr>
              <a:t>the State </a:t>
            </a:r>
            <a:r>
              <a:rPr lang="en-US" sz="6000" dirty="0" smtClean="0">
                <a:solidFill>
                  <a:srgbClr val="EBEBEB"/>
                </a:solidFill>
                <a:latin typeface="Times New Roman" panose="02020603050405020304" pitchFamily="18" charset="0"/>
                <a:cs typeface="Times New Roman" panose="02020603050405020304" pitchFamily="18" charset="0"/>
              </a:rPr>
              <a:t>o</a:t>
            </a:r>
            <a:r>
              <a:rPr lang="en-US" sz="6000" dirty="0" smtClean="0">
                <a:solidFill>
                  <a:srgbClr val="EBEBEB"/>
                </a:solidFill>
                <a:latin typeface="Times New Roman" panose="02020603050405020304" pitchFamily="18" charset="0"/>
                <a:cs typeface="Times New Roman" panose="02020603050405020304" pitchFamily="18" charset="0"/>
              </a:rPr>
              <a:t>f </a:t>
            </a:r>
            <a:r>
              <a:rPr lang="en-US" sz="6000" dirty="0" smtClean="0">
                <a:solidFill>
                  <a:srgbClr val="EBEBEB"/>
                </a:solidFill>
                <a:latin typeface="Times New Roman" panose="02020603050405020304" pitchFamily="18" charset="0"/>
                <a:cs typeface="Times New Roman" panose="02020603050405020304" pitchFamily="18" charset="0"/>
              </a:rPr>
              <a:t>Absolute Zero’s </a:t>
            </a:r>
            <a:r>
              <a:rPr lang="en-US" sz="6000" dirty="0">
                <a:solidFill>
                  <a:srgbClr val="EBEBEB"/>
                </a:solidFill>
                <a:latin typeface="Times New Roman" panose="02020603050405020304" pitchFamily="18" charset="0"/>
                <a:cs typeface="Times New Roman" panose="02020603050405020304" pitchFamily="18" charset="0"/>
              </a:rPr>
              <a:t>Quality Department</a:t>
            </a:r>
            <a:endParaRPr lang="en-US" sz="6000" dirty="0"/>
          </a:p>
        </p:txBody>
      </p:sp>
      <p:sp>
        <p:nvSpPr>
          <p:cNvPr id="3" name="Subtitle 2"/>
          <p:cNvSpPr>
            <a:spLocks noGrp="1"/>
          </p:cNvSpPr>
          <p:nvPr>
            <p:ph type="subTitle" idx="1"/>
          </p:nvPr>
        </p:nvSpPr>
        <p:spPr/>
        <p:txBody>
          <a:bodyPr>
            <a:normAutofit fontScale="77500" lnSpcReduction="20000"/>
          </a:bodyPr>
          <a:lstStyle/>
          <a:p>
            <a:r>
              <a:rPr lang="en-US" sz="3200" cap="none" dirty="0" smtClean="0">
                <a:latin typeface="Times New Roman" panose="02020603050405020304" pitchFamily="18" charset="0"/>
                <a:cs typeface="Times New Roman" panose="02020603050405020304" pitchFamily="18" charset="0"/>
              </a:rPr>
              <a:t>Student’s Name</a:t>
            </a:r>
          </a:p>
          <a:p>
            <a:r>
              <a:rPr lang="en-US" sz="3200" cap="none" dirty="0" smtClean="0">
                <a:latin typeface="Times New Roman" panose="02020603050405020304" pitchFamily="18" charset="0"/>
                <a:cs typeface="Times New Roman" panose="02020603050405020304" pitchFamily="18" charset="0"/>
              </a:rPr>
              <a:t>Institutional Affiliation</a:t>
            </a:r>
            <a:endParaRPr lang="en-US" sz="32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56833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Absolute Zero’s (AZ) Quality Needs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10344" y="2603500"/>
            <a:ext cx="8870270" cy="4071620"/>
          </a:xfrm>
        </p:spPr>
        <p:txBody>
          <a:bodyPr>
            <a:normAutofit/>
          </a:bodyPr>
          <a:lstStyle/>
          <a:p>
            <a:pPr>
              <a:lnSpc>
                <a:spcPct val="200000"/>
              </a:lnSpc>
            </a:pPr>
            <a:r>
              <a:rPr lang="en-US" sz="1600" dirty="0" smtClean="0">
                <a:latin typeface="Times New Roman" panose="02020603050405020304" pitchFamily="18" charset="0"/>
                <a:cs typeface="Times New Roman" panose="02020603050405020304" pitchFamily="18" charset="0"/>
              </a:rPr>
              <a:t> key quality department staff require statistical training.</a:t>
            </a:r>
          </a:p>
          <a:p>
            <a:pPr>
              <a:lnSpc>
                <a:spcPct val="200000"/>
              </a:lnSpc>
            </a:pPr>
            <a:r>
              <a:rPr lang="en-US" sz="1600" dirty="0" smtClean="0">
                <a:latin typeface="Times New Roman" panose="02020603050405020304" pitchFamily="18" charset="0"/>
                <a:cs typeface="Times New Roman" panose="02020603050405020304" pitchFamily="18" charset="0"/>
              </a:rPr>
              <a:t>A united executive policy on AZ’s quality strategy.</a:t>
            </a:r>
          </a:p>
          <a:p>
            <a:pPr>
              <a:lnSpc>
                <a:spcPct val="200000"/>
              </a:lnSpc>
            </a:pPr>
            <a:r>
              <a:rPr lang="en-US" sz="1600" dirty="0" smtClean="0">
                <a:latin typeface="Times New Roman" panose="02020603050405020304" pitchFamily="18" charset="0"/>
                <a:cs typeface="Times New Roman" panose="02020603050405020304" pitchFamily="18" charset="0"/>
              </a:rPr>
              <a:t>Need to shift from day to day manufacturing quality control.</a:t>
            </a:r>
          </a:p>
          <a:p>
            <a:pPr>
              <a:lnSpc>
                <a:spcPct val="200000"/>
              </a:lnSpc>
            </a:pPr>
            <a:r>
              <a:rPr lang="en-US" sz="1600" dirty="0" smtClean="0">
                <a:latin typeface="Times New Roman" panose="02020603050405020304" pitchFamily="18" charset="0"/>
                <a:cs typeface="Times New Roman" panose="02020603050405020304" pitchFamily="18" charset="0"/>
              </a:rPr>
              <a:t>Managerial enthusiasm towards ensuring quality and utilization of quality as an asset to boost sales.</a:t>
            </a:r>
          </a:p>
        </p:txBody>
      </p:sp>
    </p:spTree>
    <p:extLst>
      <p:ext uri="{BB962C8B-B14F-4D97-AF65-F5344CB8AC3E}">
        <p14:creationId xmlns:p14="http://schemas.microsoft.com/office/powerpoint/2010/main" xmlns="" val="3881705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Times New Roman" panose="02020603050405020304" pitchFamily="18" charset="0"/>
                <a:cs typeface="Times New Roman" panose="02020603050405020304" pitchFamily="18" charset="0"/>
              </a:rPr>
              <a:t>Current State On AZ’s Quality Policy</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71154" y="2603500"/>
            <a:ext cx="8909459" cy="4045494"/>
          </a:xfrm>
        </p:spPr>
        <p:txBody>
          <a:bodyPr>
            <a:normAutofit/>
          </a:bodyPr>
          <a:lstStyle/>
          <a:p>
            <a:pPr>
              <a:lnSpc>
                <a:spcPct val="200000"/>
              </a:lnSpc>
            </a:pPr>
            <a:r>
              <a:rPr lang="en-US" sz="1600" dirty="0" smtClean="0">
                <a:latin typeface="Times New Roman" panose="02020603050405020304" pitchFamily="18" charset="0"/>
                <a:cs typeface="Times New Roman" panose="02020603050405020304" pitchFamily="18" charset="0"/>
              </a:rPr>
              <a:t>There is no unanimous quality policy </a:t>
            </a:r>
          </a:p>
          <a:p>
            <a:pPr>
              <a:lnSpc>
                <a:spcPct val="200000"/>
              </a:lnSpc>
            </a:pPr>
            <a:r>
              <a:rPr lang="en-US" sz="1600" dirty="0" smtClean="0">
                <a:latin typeface="Times New Roman" panose="02020603050405020304" pitchFamily="18" charset="0"/>
                <a:cs typeface="Times New Roman" panose="02020603050405020304" pitchFamily="18" charset="0"/>
              </a:rPr>
              <a:t>Purchase and production departments do not relate quality to improved sales</a:t>
            </a:r>
          </a:p>
          <a:p>
            <a:pPr>
              <a:lnSpc>
                <a:spcPct val="200000"/>
              </a:lnSpc>
            </a:pPr>
            <a:r>
              <a:rPr lang="en-US" sz="1600" dirty="0" smtClean="0">
                <a:latin typeface="Times New Roman" panose="02020603050405020304" pitchFamily="18" charset="0"/>
                <a:cs typeface="Times New Roman" panose="02020603050405020304" pitchFamily="18" charset="0"/>
              </a:rPr>
              <a:t>Top management lacks enthusiasm for quality policy</a:t>
            </a:r>
          </a:p>
          <a:p>
            <a:pPr>
              <a:lnSpc>
                <a:spcPct val="200000"/>
              </a:lnSpc>
            </a:pPr>
            <a:r>
              <a:rPr lang="en-US" sz="1600" dirty="0" smtClean="0">
                <a:latin typeface="Times New Roman" panose="02020603050405020304" pitchFamily="18" charset="0"/>
                <a:cs typeface="Times New Roman" panose="02020603050405020304" pitchFamily="18" charset="0"/>
              </a:rPr>
              <a:t>Focus of AZ is on marketing and making sales and not quality</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15374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Times New Roman" panose="02020603050405020304" pitchFamily="18" charset="0"/>
                <a:cs typeface="Times New Roman" panose="02020603050405020304" pitchFamily="18" charset="0"/>
              </a:rPr>
              <a:t>Current State of </a:t>
            </a:r>
            <a:r>
              <a:rPr lang="en-US" sz="3200" b="1" dirty="0" err="1" smtClean="0">
                <a:latin typeface="Times New Roman" panose="02020603050405020304" pitchFamily="18" charset="0"/>
                <a:cs typeface="Times New Roman" panose="02020603050405020304" pitchFamily="18" charset="0"/>
              </a:rPr>
              <a:t>Az’s</a:t>
            </a:r>
            <a:r>
              <a:rPr lang="en-US" sz="3200" b="1" dirty="0" smtClean="0">
                <a:latin typeface="Times New Roman" panose="02020603050405020304" pitchFamily="18" charset="0"/>
                <a:cs typeface="Times New Roman" panose="02020603050405020304" pitchFamily="18" charset="0"/>
              </a:rPr>
              <a:t> Quality Planning Processes </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10344" y="2603499"/>
            <a:ext cx="8870270" cy="4019369"/>
          </a:xfrm>
        </p:spPr>
        <p:txBody>
          <a:bodyPr>
            <a:normAutofit fontScale="62500" lnSpcReduction="20000"/>
          </a:bodyPr>
          <a:lstStyle/>
          <a:p>
            <a:pPr>
              <a:lnSpc>
                <a:spcPct val="210000"/>
              </a:lnSpc>
            </a:pPr>
            <a:r>
              <a:rPr lang="en-US" sz="2800" dirty="0" smtClean="0">
                <a:latin typeface="Times New Roman" panose="02020603050405020304" pitchFamily="18" charset="0"/>
                <a:cs typeface="Times New Roman" panose="02020603050405020304" pitchFamily="18" charset="0"/>
              </a:rPr>
              <a:t>A formal quality planning is a continuous process in AZ.</a:t>
            </a:r>
          </a:p>
          <a:p>
            <a:pPr>
              <a:lnSpc>
                <a:spcPct val="210000"/>
              </a:lnSpc>
            </a:pPr>
            <a:r>
              <a:rPr lang="en-US" sz="2800" dirty="0" smtClean="0">
                <a:latin typeface="Times New Roman" panose="02020603050405020304" pitchFamily="18" charset="0"/>
                <a:cs typeface="Times New Roman" panose="02020603050405020304" pitchFamily="18" charset="0"/>
              </a:rPr>
              <a:t>There is material, process and product quality specification</a:t>
            </a:r>
          </a:p>
          <a:p>
            <a:pPr>
              <a:lnSpc>
                <a:spcPct val="210000"/>
              </a:lnSpc>
            </a:pPr>
            <a:r>
              <a:rPr lang="en-US" sz="2800" dirty="0" smtClean="0">
                <a:latin typeface="Times New Roman" panose="02020603050405020304" pitchFamily="18" charset="0"/>
                <a:cs typeface="Times New Roman" panose="02020603050405020304" pitchFamily="18" charset="0"/>
              </a:rPr>
              <a:t>Complaints investigation are carried out</a:t>
            </a:r>
          </a:p>
          <a:p>
            <a:pPr>
              <a:lnSpc>
                <a:spcPct val="210000"/>
              </a:lnSpc>
            </a:pPr>
            <a:r>
              <a:rPr lang="en-US" sz="2800" dirty="0" smtClean="0">
                <a:latin typeface="Times New Roman" panose="02020603050405020304" pitchFamily="18" charset="0"/>
                <a:cs typeface="Times New Roman" panose="02020603050405020304" pitchFamily="18" charset="0"/>
              </a:rPr>
              <a:t>Budgeting and reporting on the level of quality</a:t>
            </a:r>
          </a:p>
          <a:p>
            <a:pPr>
              <a:lnSpc>
                <a:spcPct val="210000"/>
              </a:lnSpc>
            </a:pPr>
            <a:r>
              <a:rPr lang="en-US" sz="2800" dirty="0" smtClean="0">
                <a:latin typeface="Times New Roman" panose="02020603050405020304" pitchFamily="18" charset="0"/>
                <a:cs typeface="Times New Roman" panose="02020603050405020304" pitchFamily="18" charset="0"/>
              </a:rPr>
              <a:t>Manufacturing process review constantly undertaken as it helps monitor and fix flaw in quality.</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34254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Times New Roman" panose="02020603050405020304" pitchFamily="18" charset="0"/>
                <a:cs typeface="Times New Roman" panose="02020603050405020304" pitchFamily="18" charset="0"/>
              </a:rPr>
              <a:t>Current State of New Product Development with Regards to Quality at AZ.</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10344" y="2332383"/>
            <a:ext cx="8870270" cy="4355800"/>
          </a:xfrm>
        </p:spPr>
        <p:txBody>
          <a:bodyPr>
            <a:noAutofit/>
          </a:bodyPr>
          <a:lstStyle/>
          <a:p>
            <a:pPr>
              <a:lnSpc>
                <a:spcPct val="200000"/>
              </a:lnSpc>
            </a:pPr>
            <a:r>
              <a:rPr lang="en-US" sz="1600" dirty="0" smtClean="0">
                <a:latin typeface="Times New Roman" panose="02020603050405020304" pitchFamily="18" charset="0"/>
                <a:cs typeface="Times New Roman" panose="02020603050405020304" pitchFamily="18" charset="0"/>
              </a:rPr>
              <a:t>New product lines affect the level of quality at AZ (Burr, 2016).</a:t>
            </a:r>
          </a:p>
          <a:p>
            <a:pPr>
              <a:lnSpc>
                <a:spcPct val="200000"/>
              </a:lnSpc>
            </a:pPr>
            <a:r>
              <a:rPr lang="en-US" sz="1600" dirty="0" smtClean="0">
                <a:latin typeface="Times New Roman" panose="02020603050405020304" pitchFamily="18" charset="0"/>
                <a:cs typeface="Times New Roman" panose="02020603050405020304" pitchFamily="18" charset="0"/>
              </a:rPr>
              <a:t>Product managers screen ideas about new products.</a:t>
            </a:r>
          </a:p>
          <a:p>
            <a:pPr>
              <a:lnSpc>
                <a:spcPct val="200000"/>
              </a:lnSpc>
            </a:pPr>
            <a:r>
              <a:rPr lang="en-US" sz="1600" dirty="0" smtClean="0">
                <a:latin typeface="Times New Roman" panose="02020603050405020304" pitchFamily="18" charset="0"/>
                <a:cs typeface="Times New Roman" panose="02020603050405020304" pitchFamily="18" charset="0"/>
              </a:rPr>
              <a:t>Simulation and tests on proposed new products are conducted in AZ’s central laboratories.</a:t>
            </a:r>
          </a:p>
          <a:p>
            <a:pPr>
              <a:lnSpc>
                <a:spcPct val="200000"/>
              </a:lnSpc>
            </a:pPr>
            <a:r>
              <a:rPr lang="en-US" sz="1600" dirty="0" smtClean="0">
                <a:latin typeface="Times New Roman" panose="02020603050405020304" pitchFamily="18" charset="0"/>
                <a:cs typeface="Times New Roman" panose="02020603050405020304" pitchFamily="18" charset="0"/>
              </a:rPr>
              <a:t>Sample packages of new products are first made and tested internally </a:t>
            </a:r>
          </a:p>
          <a:p>
            <a:pPr>
              <a:lnSpc>
                <a:spcPct val="200000"/>
              </a:lnSpc>
            </a:pPr>
            <a:r>
              <a:rPr lang="en-US" sz="1600" dirty="0" smtClean="0">
                <a:latin typeface="Times New Roman" panose="02020603050405020304" pitchFamily="18" charset="0"/>
                <a:cs typeface="Times New Roman" panose="02020603050405020304" pitchFamily="18" charset="0"/>
              </a:rPr>
              <a:t>AZ also use consumer test panels to ensure quality in new products</a:t>
            </a:r>
          </a:p>
          <a:p>
            <a:pPr>
              <a:lnSpc>
                <a:spcPct val="200000"/>
              </a:lnSpc>
            </a:pPr>
            <a:endParaRPr lang="en-US" sz="1600" dirty="0" smtClean="0">
              <a:latin typeface="Times New Roman" panose="02020603050405020304" pitchFamily="18" charset="0"/>
              <a:cs typeface="Times New Roman" panose="02020603050405020304" pitchFamily="18" charset="0"/>
            </a:endParaRPr>
          </a:p>
          <a:p>
            <a:pPr>
              <a:lnSpc>
                <a:spcPct val="200000"/>
              </a:lnSpc>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80333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Times New Roman" panose="02020603050405020304" pitchFamily="18" charset="0"/>
                <a:cs typeface="Times New Roman" panose="02020603050405020304" pitchFamily="18" charset="0"/>
              </a:rPr>
              <a:t>Current State of Executive Reports on Quality</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500"/>
            <a:ext cx="8825659" cy="4254500"/>
          </a:xfrm>
        </p:spPr>
        <p:txBody>
          <a:bodyPr>
            <a:normAutofit/>
          </a:bodyPr>
          <a:lstStyle/>
          <a:p>
            <a:pPr>
              <a:lnSpc>
                <a:spcPct val="210000"/>
              </a:lnSpc>
            </a:pPr>
            <a:r>
              <a:rPr lang="en-US" sz="1600" dirty="0" smtClean="0">
                <a:latin typeface="Times New Roman" panose="02020603050405020304" pitchFamily="18" charset="0"/>
                <a:cs typeface="Times New Roman" panose="02020603050405020304" pitchFamily="18" charset="0"/>
              </a:rPr>
              <a:t>AZ operates on a day to day quality control reporting system</a:t>
            </a:r>
          </a:p>
          <a:p>
            <a:pPr>
              <a:lnSpc>
                <a:spcPct val="210000"/>
              </a:lnSpc>
            </a:pPr>
            <a:r>
              <a:rPr lang="en-US" sz="1600" dirty="0" smtClean="0">
                <a:latin typeface="Times New Roman" panose="02020603050405020304" pitchFamily="18" charset="0"/>
                <a:cs typeface="Times New Roman" panose="02020603050405020304" pitchFamily="18" charset="0"/>
              </a:rPr>
              <a:t>Monthly reports on top grade products versus budgeted percent are provide to the executive.</a:t>
            </a:r>
          </a:p>
          <a:p>
            <a:pPr>
              <a:lnSpc>
                <a:spcPct val="210000"/>
              </a:lnSpc>
            </a:pPr>
            <a:r>
              <a:rPr lang="en-US" sz="1600" dirty="0" smtClean="0">
                <a:latin typeface="Times New Roman" panose="02020603050405020304" pitchFamily="18" charset="0"/>
                <a:cs typeface="Times New Roman" panose="02020603050405020304" pitchFamily="18" charset="0"/>
              </a:rPr>
              <a:t>Monthly reports on a summary of customer complaints is also provided</a:t>
            </a:r>
          </a:p>
          <a:p>
            <a:pPr>
              <a:lnSpc>
                <a:spcPct val="210000"/>
              </a:lnSpc>
            </a:pPr>
            <a:r>
              <a:rPr lang="en-US" sz="1600" dirty="0" smtClean="0">
                <a:latin typeface="Times New Roman" panose="02020603050405020304" pitchFamily="18" charset="0"/>
                <a:cs typeface="Times New Roman" panose="02020603050405020304" pitchFamily="18" charset="0"/>
              </a:rPr>
              <a:t>There is an annual report showing the cost of overfill</a:t>
            </a:r>
          </a:p>
          <a:p>
            <a:pPr>
              <a:lnSpc>
                <a:spcPct val="210000"/>
              </a:lnSpc>
            </a:pPr>
            <a:r>
              <a:rPr lang="en-US" sz="1600" dirty="0" smtClean="0">
                <a:latin typeface="Times New Roman" panose="02020603050405020304" pitchFamily="18" charset="0"/>
                <a:cs typeface="Times New Roman" panose="02020603050405020304" pitchFamily="18" charset="0"/>
              </a:rPr>
              <a:t>Additionally, the executive is issued with special reports periodically</a:t>
            </a:r>
          </a:p>
          <a:p>
            <a:pPr>
              <a:lnSpc>
                <a:spcPct val="210000"/>
              </a:lnSpc>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80871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Times New Roman" panose="02020603050405020304" pitchFamily="18" charset="0"/>
                <a:cs typeface="Times New Roman" panose="02020603050405020304" pitchFamily="18" charset="0"/>
              </a:rPr>
              <a:t>Current State of AZ’s Quality Culture</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398643"/>
            <a:ext cx="8825659" cy="4346714"/>
          </a:xfrm>
        </p:spPr>
        <p:txBody>
          <a:bodyPr>
            <a:normAutofit/>
          </a:bodyPr>
          <a:lstStyle/>
          <a:p>
            <a:pPr>
              <a:lnSpc>
                <a:spcPct val="210000"/>
              </a:lnSpc>
            </a:pPr>
            <a:r>
              <a:rPr lang="en-US" sz="1600" dirty="0" smtClean="0">
                <a:latin typeface="Times New Roman" panose="02020603050405020304" pitchFamily="18" charset="0"/>
                <a:cs typeface="Times New Roman" panose="02020603050405020304" pitchFamily="18" charset="0"/>
              </a:rPr>
              <a:t>AZ’s top management has the culture of ensuring products are not liabilities at no extra costs. This reduces expenses (fuller</a:t>
            </a:r>
            <a:r>
              <a:rPr lang="en-US" sz="1600" dirty="0" smtClean="0">
                <a:latin typeface="Times New Roman" panose="02020603050405020304" pitchFamily="18" charset="0"/>
                <a:cs typeface="Times New Roman" panose="02020603050405020304" pitchFamily="18" charset="0"/>
              </a:rPr>
              <a:t>, 2016</a:t>
            </a:r>
            <a:r>
              <a:rPr lang="en-US" sz="1600" dirty="0" smtClean="0">
                <a:latin typeface="Times New Roman" panose="02020603050405020304" pitchFamily="18" charset="0"/>
                <a:cs typeface="Times New Roman" panose="02020603050405020304" pitchFamily="18" charset="0"/>
              </a:rPr>
              <a:t>).</a:t>
            </a:r>
          </a:p>
          <a:p>
            <a:pPr>
              <a:lnSpc>
                <a:spcPct val="210000"/>
              </a:lnSpc>
            </a:pPr>
            <a:r>
              <a:rPr lang="en-US" sz="1600" dirty="0" smtClean="0">
                <a:latin typeface="Times New Roman" panose="02020603050405020304" pitchFamily="18" charset="0"/>
                <a:cs typeface="Times New Roman" panose="02020603050405020304" pitchFamily="18" charset="0"/>
              </a:rPr>
              <a:t>AZ lacks unanimity is utilizing quality as an positive  towards increasing sales.</a:t>
            </a:r>
          </a:p>
          <a:p>
            <a:pPr>
              <a:lnSpc>
                <a:spcPct val="210000"/>
              </a:lnSpc>
            </a:pPr>
            <a:r>
              <a:rPr lang="en-US" sz="1600" dirty="0" smtClean="0">
                <a:latin typeface="Times New Roman" panose="02020603050405020304" pitchFamily="18" charset="0"/>
                <a:cs typeface="Times New Roman" panose="02020603050405020304" pitchFamily="18" charset="0"/>
              </a:rPr>
              <a:t>Key positions quality posts are filled internally.</a:t>
            </a:r>
          </a:p>
          <a:p>
            <a:pPr>
              <a:lnSpc>
                <a:spcPct val="210000"/>
              </a:lnSpc>
            </a:pPr>
            <a:r>
              <a:rPr lang="en-US" sz="1600" dirty="0" smtClean="0">
                <a:latin typeface="Times New Roman" panose="02020603050405020304" pitchFamily="18" charset="0"/>
                <a:cs typeface="Times New Roman" panose="02020603050405020304" pitchFamily="18" charset="0"/>
              </a:rPr>
              <a:t>Quality supervisor posts are terminally held by mature individuals</a:t>
            </a:r>
          </a:p>
          <a:p>
            <a:pPr>
              <a:lnSpc>
                <a:spcPct val="210000"/>
              </a:lnSpc>
            </a:pPr>
            <a:r>
              <a:rPr lang="en-US" sz="1600" dirty="0" smtClean="0">
                <a:latin typeface="Times New Roman" panose="02020603050405020304" pitchFamily="18" charset="0"/>
                <a:cs typeface="Times New Roman" panose="02020603050405020304" pitchFamily="18" charset="0"/>
              </a:rPr>
              <a:t>Culture of employee rotation is in place in AZ’s quality department.</a:t>
            </a:r>
          </a:p>
          <a:p>
            <a:pPr>
              <a:lnSpc>
                <a:spcPct val="210000"/>
              </a:lnSpc>
            </a:pPr>
            <a:endParaRPr lang="en-US" sz="1600" dirty="0" smtClean="0">
              <a:latin typeface="Times New Roman" panose="02020603050405020304" pitchFamily="18" charset="0"/>
              <a:cs typeface="Times New Roman" panose="02020603050405020304" pitchFamily="18" charset="0"/>
            </a:endParaRPr>
          </a:p>
          <a:p>
            <a:pPr>
              <a:lnSpc>
                <a:spcPct val="210000"/>
              </a:lnSpc>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71122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Times New Roman" panose="02020603050405020304" pitchFamily="18" charset="0"/>
                <a:cs typeface="Times New Roman" panose="02020603050405020304" pitchFamily="18" charset="0"/>
              </a:rPr>
              <a:t>Recommendation on Solving Problems Arising in </a:t>
            </a:r>
            <a:r>
              <a:rPr lang="en-US" sz="3200" b="1" dirty="0" err="1" smtClean="0">
                <a:latin typeface="Times New Roman" panose="02020603050405020304" pitchFamily="18" charset="0"/>
                <a:cs typeface="Times New Roman" panose="02020603050405020304" pitchFamily="18" charset="0"/>
              </a:rPr>
              <a:t>Az’s</a:t>
            </a:r>
            <a:r>
              <a:rPr lang="en-US" sz="3200" b="1" dirty="0" smtClean="0">
                <a:latin typeface="Times New Roman" panose="02020603050405020304" pitchFamily="18" charset="0"/>
                <a:cs typeface="Times New Roman" panose="02020603050405020304" pitchFamily="18" charset="0"/>
              </a:rPr>
              <a:t> Quality Control Department</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a:lnSpc>
                <a:spcPct val="200000"/>
              </a:lnSpc>
            </a:pPr>
            <a:r>
              <a:rPr lang="en-US" sz="1600" dirty="0" smtClean="0">
                <a:latin typeface="Times New Roman" panose="02020603050405020304" pitchFamily="18" charset="0"/>
                <a:cs typeface="Times New Roman" panose="02020603050405020304" pitchFamily="18" charset="0"/>
              </a:rPr>
              <a:t>Provision of statistical training to key quality control staff</a:t>
            </a:r>
          </a:p>
          <a:p>
            <a:pPr>
              <a:lnSpc>
                <a:spcPct val="200000"/>
              </a:lnSpc>
            </a:pPr>
            <a:r>
              <a:rPr lang="en-US" sz="1600" dirty="0" smtClean="0">
                <a:latin typeface="Times New Roman" panose="02020603050405020304" pitchFamily="18" charset="0"/>
                <a:cs typeface="Times New Roman" panose="02020603050405020304" pitchFamily="18" charset="0"/>
              </a:rPr>
              <a:t>Introduction of a unanimously an executively agreed quality policy.</a:t>
            </a:r>
          </a:p>
          <a:p>
            <a:pPr>
              <a:lnSpc>
                <a:spcPct val="200000"/>
              </a:lnSpc>
            </a:pPr>
            <a:r>
              <a:rPr lang="en-US" sz="1600" dirty="0" smtClean="0">
                <a:latin typeface="Times New Roman" panose="02020603050405020304" pitchFamily="18" charset="0"/>
                <a:cs typeface="Times New Roman" panose="02020603050405020304" pitchFamily="18" charset="0"/>
              </a:rPr>
              <a:t>Shift from day to day quality control reporting system.</a:t>
            </a:r>
          </a:p>
          <a:p>
            <a:pPr>
              <a:lnSpc>
                <a:spcPct val="200000"/>
              </a:lnSpc>
            </a:pPr>
            <a:r>
              <a:rPr lang="en-US" sz="1600" dirty="0" smtClean="0">
                <a:latin typeface="Times New Roman" panose="02020603050405020304" pitchFamily="18" charset="0"/>
                <a:cs typeface="Times New Roman" panose="02020603050405020304" pitchFamily="18" charset="0"/>
              </a:rPr>
              <a:t>Management to recognize quality as a positive asset that can be used to boost sales</a:t>
            </a:r>
          </a:p>
          <a:p>
            <a:pPr>
              <a:lnSpc>
                <a:spcPct val="200000"/>
              </a:lnSpc>
            </a:pPr>
            <a:r>
              <a:rPr lang="en-US" sz="1600" dirty="0" smtClean="0">
                <a:latin typeface="Times New Roman" panose="02020603050405020304" pitchFamily="18" charset="0"/>
                <a:cs typeface="Times New Roman" panose="02020603050405020304" pitchFamily="18" charset="0"/>
              </a:rPr>
              <a:t>Reduced rotation as it poses challenges to supervisor in terms of offering training (sallies, 2104).</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32687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 References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buNone/>
            </a:pPr>
            <a:r>
              <a:rPr lang="en-US" sz="1600" dirty="0">
                <a:latin typeface="Times New Roman" panose="02020603050405020304" pitchFamily="18" charset="0"/>
                <a:cs typeface="Times New Roman" panose="02020603050405020304" pitchFamily="18" charset="0"/>
              </a:rPr>
              <a:t>Burr, I. W. (2018). Statistical quality control methods. Routledge</a:t>
            </a:r>
            <a:r>
              <a:rPr lang="en-US" sz="1600" dirty="0" smtClean="0">
                <a:latin typeface="Times New Roman" panose="02020603050405020304" pitchFamily="18" charset="0"/>
                <a:cs typeface="Times New Roman" panose="02020603050405020304" pitchFamily="18" charset="0"/>
              </a:rPr>
              <a:t>.</a:t>
            </a:r>
          </a:p>
          <a:p>
            <a:pPr>
              <a:lnSpc>
                <a:spcPct val="200000"/>
              </a:lnSpc>
              <a:buNone/>
            </a:pPr>
            <a:r>
              <a:rPr lang="en-US" sz="1600" dirty="0" err="1">
                <a:latin typeface="Times New Roman" panose="02020603050405020304" pitchFamily="18" charset="0"/>
                <a:cs typeface="Times New Roman" panose="02020603050405020304" pitchFamily="18" charset="0"/>
              </a:rPr>
              <a:t>Sallis</a:t>
            </a:r>
            <a:r>
              <a:rPr lang="en-US" sz="1600" dirty="0">
                <a:latin typeface="Times New Roman" panose="02020603050405020304" pitchFamily="18" charset="0"/>
                <a:cs typeface="Times New Roman" panose="02020603050405020304" pitchFamily="18" charset="0"/>
              </a:rPr>
              <a:t>, E. (2014). Total quality management in education. Routledge</a:t>
            </a:r>
            <a:r>
              <a:rPr lang="en-US" sz="1600" dirty="0" smtClean="0">
                <a:latin typeface="Times New Roman" panose="02020603050405020304" pitchFamily="18" charset="0"/>
                <a:cs typeface="Times New Roman" panose="02020603050405020304" pitchFamily="18" charset="0"/>
              </a:rPr>
              <a:t>.</a:t>
            </a:r>
          </a:p>
          <a:p>
            <a:pPr>
              <a:lnSpc>
                <a:spcPct val="200000"/>
              </a:lnSpc>
              <a:buNone/>
            </a:pPr>
            <a:r>
              <a:rPr lang="en-US" sz="1600" dirty="0">
                <a:latin typeface="Times New Roman" panose="02020603050405020304" pitchFamily="18" charset="0"/>
                <a:cs typeface="Times New Roman" panose="02020603050405020304" pitchFamily="18" charset="0"/>
              </a:rPr>
              <a:t>Fuller, G. W. (2016). Introduction. In The Great Debt Transformation (pp. 1-24). Palgrave Macmillan, New York.</a:t>
            </a:r>
          </a:p>
        </p:txBody>
      </p:sp>
    </p:spTree>
    <p:extLst>
      <p:ext uri="{BB962C8B-B14F-4D97-AF65-F5344CB8AC3E}">
        <p14:creationId xmlns:p14="http://schemas.microsoft.com/office/powerpoint/2010/main" xmlns="" val="31908460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190</TotalTime>
  <Words>1613</Words>
  <Application>Microsoft Office PowerPoint</Application>
  <PresentationFormat>Custom</PresentationFormat>
  <Paragraphs>83</Paragraphs>
  <Slides>9</Slides>
  <Notes>8</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Ion Boardroom</vt:lpstr>
      <vt:lpstr>Outline for the Report on the State of Absolute Zero’s Quality Department</vt:lpstr>
      <vt:lpstr>Absolute Zero’s (AZ) Quality Needs</vt:lpstr>
      <vt:lpstr>Current State On AZ’s Quality Policy</vt:lpstr>
      <vt:lpstr>Current State of Az’s Quality Planning Processes </vt:lpstr>
      <vt:lpstr>Current State of New Product Development with Regards to Quality at AZ.</vt:lpstr>
      <vt:lpstr>Current State of Executive Reports on Quality</vt:lpstr>
      <vt:lpstr>Current State of AZ’s Quality Culture</vt:lpstr>
      <vt:lpstr>Recommendation on Solving Problems Arising in Az’s Quality Control Department</vt:lpstr>
      <vt:lpstr> References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on the State Of The AZ Quality Department</dc:title>
  <dc:creator>eric wachaga</dc:creator>
  <cp:lastModifiedBy>mwaura</cp:lastModifiedBy>
  <cp:revision>23</cp:revision>
  <dcterms:created xsi:type="dcterms:W3CDTF">2018-09-27T08:23:38Z</dcterms:created>
  <dcterms:modified xsi:type="dcterms:W3CDTF">2018-09-27T12:15:30Z</dcterms:modified>
</cp:coreProperties>
</file>